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323" r:id="rId3"/>
    <p:sldId id="258" r:id="rId4"/>
    <p:sldId id="320" r:id="rId5"/>
    <p:sldId id="321" r:id="rId6"/>
    <p:sldId id="332" r:id="rId7"/>
    <p:sldId id="324" r:id="rId8"/>
    <p:sldId id="336" r:id="rId9"/>
    <p:sldId id="325" r:id="rId10"/>
    <p:sldId id="333" r:id="rId11"/>
    <p:sldId id="334" r:id="rId12"/>
    <p:sldId id="331" r:id="rId13"/>
    <p:sldId id="330" r:id="rId14"/>
    <p:sldId id="328" r:id="rId15"/>
    <p:sldId id="316" r:id="rId16"/>
  </p:sldIdLst>
  <p:sldSz cx="12192000" cy="6858000"/>
  <p:notesSz cx="6858000" cy="9144000"/>
  <p:embeddedFontLst>
    <p:embeddedFont>
      <p:font typeface="Calibri" panose="020F050202020403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iiujMceLtL6IaskV0cJVL0nF+HN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04E594-9592-4A28-994B-4083534F1F53}">
  <a:tblStyle styleId="{F804E594-9592-4A28-994B-4083534F1F5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10FEB8A-3844-41CE-B978-2864A16A88C9}"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0F0F0"/>
          </a:solidFill>
        </a:fill>
      </a:tcStyle>
    </a:wholeTbl>
    <a:band1H>
      <a:tcTxStyle/>
      <a:tcStyle>
        <a:tcBdr/>
        <a:fill>
          <a:solidFill>
            <a:srgbClr val="E0E0E0"/>
          </a:solidFill>
        </a:fill>
      </a:tcStyle>
    </a:band1H>
    <a:band2H>
      <a:tcTxStyle/>
      <a:tcStyle>
        <a:tcBdr/>
      </a:tcStyle>
    </a:band2H>
    <a:band1V>
      <a:tcTxStyle/>
      <a:tcStyle>
        <a:tcBdr/>
        <a:fill>
          <a:solidFill>
            <a:srgbClr val="E0E0E0"/>
          </a:solidFill>
        </a:fill>
      </a:tcStyle>
    </a:band1V>
    <a:band2V>
      <a:tcTxStyle/>
      <a:tcStyle>
        <a:tcBdr/>
      </a:tcStyle>
    </a:band2V>
    <a:lastCol>
      <a:tcTxStyle b="on" i="off">
        <a:font>
          <a:latin typeface="Calibri"/>
          <a:ea typeface="Calibri"/>
          <a:cs typeface="Calibri"/>
        </a:font>
        <a:schemeClr val="lt1"/>
      </a:tcTxStyle>
      <a:tcStyle>
        <a:tcBdr/>
        <a:fill>
          <a:solidFill>
            <a:schemeClr val="accent3"/>
          </a:solidFill>
        </a:fill>
      </a:tcStyle>
    </a:lastCol>
    <a:firstCol>
      <a:tcTxStyle b="on" i="off">
        <a:font>
          <a:latin typeface="Calibri"/>
          <a:ea typeface="Calibri"/>
          <a:cs typeface="Calibri"/>
        </a:font>
        <a:schemeClr val="lt1"/>
      </a:tcTxStyle>
      <a:tcStyle>
        <a:tcBdr/>
        <a:fill>
          <a:solidFill>
            <a:schemeClr val="accent3"/>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88" autoAdjust="0"/>
    <p:restoredTop sz="94660"/>
  </p:normalViewPr>
  <p:slideViewPr>
    <p:cSldViewPr snapToGrid="0">
      <p:cViewPr varScale="1">
        <p:scale>
          <a:sx n="74" d="100"/>
          <a:sy n="74" d="100"/>
        </p:scale>
        <p:origin x="756"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72"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font" Target="fonts/font2.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6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717379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572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1375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2449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4794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7657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1351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9" name="Google Shape;839;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0" name="Google Shape;840;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15</a:t>
            </a:fld>
            <a:endParaRPr/>
          </a:p>
        </p:txBody>
      </p:sp>
    </p:spTree>
    <p:extLst>
      <p:ext uri="{BB962C8B-B14F-4D97-AF65-F5344CB8AC3E}">
        <p14:creationId xmlns:p14="http://schemas.microsoft.com/office/powerpoint/2010/main" val="3221184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5169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373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5428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8692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9982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59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2556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6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6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7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7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7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7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1"/>
        <p:cNvGrpSpPr/>
        <p:nvPr/>
      </p:nvGrpSpPr>
      <p:grpSpPr>
        <a:xfrm>
          <a:off x="0" y="0"/>
          <a:ext cx="0" cy="0"/>
          <a:chOff x="0" y="0"/>
          <a:chExt cx="0" cy="0"/>
        </a:xfrm>
      </p:grpSpPr>
      <p:sp>
        <p:nvSpPr>
          <p:cNvPr id="22" name="Google Shape;22;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6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sp>
        <p:nvSpPr>
          <p:cNvPr id="34" name="Google Shape;34;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7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7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7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9"/>
        <p:cNvGrpSpPr/>
        <p:nvPr/>
      </p:nvGrpSpPr>
      <p:grpSpPr>
        <a:xfrm>
          <a:off x="0" y="0"/>
          <a:ext cx="0" cy="0"/>
          <a:chOff x="0" y="0"/>
          <a:chExt cx="0" cy="0"/>
        </a:xfrm>
      </p:grpSpPr>
      <p:sp>
        <p:nvSpPr>
          <p:cNvPr id="50" name="Google Shape;50;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4"/>
        <p:cNvGrpSpPr/>
        <p:nvPr/>
      </p:nvGrpSpPr>
      <p:grpSpPr>
        <a:xfrm>
          <a:off x="0" y="0"/>
          <a:ext cx="0" cy="0"/>
          <a:chOff x="0" y="0"/>
          <a:chExt cx="0" cy="0"/>
        </a:xfrm>
      </p:grpSpPr>
      <p:sp>
        <p:nvSpPr>
          <p:cNvPr id="55" name="Google Shape;55;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7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7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7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74"/>
          <p:cNvSpPr>
            <a:spLocks noGrp="1"/>
          </p:cNvSpPr>
          <p:nvPr>
            <p:ph type="pic" idx="2"/>
          </p:nvPr>
        </p:nvSpPr>
        <p:spPr>
          <a:xfrm>
            <a:off x="5183188" y="987425"/>
            <a:ext cx="6172200" cy="4873625"/>
          </a:xfrm>
          <a:prstGeom prst="rect">
            <a:avLst/>
          </a:prstGeom>
          <a:noFill/>
          <a:ln>
            <a:noFill/>
          </a:ln>
        </p:spPr>
      </p:sp>
      <p:sp>
        <p:nvSpPr>
          <p:cNvPr id="68" name="Google Shape;68;p7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 descr="Imagen que contiene señal, firmar&#10;&#10;Descripción generada automáticamente"/>
          <p:cNvPicPr preferRelativeResize="0"/>
          <p:nvPr/>
        </p:nvPicPr>
        <p:blipFill rotWithShape="1">
          <a:blip r:embed="rId3">
            <a:alphaModFix/>
          </a:blip>
          <a:srcRect/>
          <a:stretch/>
        </p:blipFill>
        <p:spPr>
          <a:xfrm>
            <a:off x="0" y="428"/>
            <a:ext cx="12192000" cy="685714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 descr="Imagen que contiene Flecha"/>
          <p:cNvPicPr preferRelativeResize="0">
            <a:picLocks noGrp="1"/>
          </p:cNvPicPr>
          <p:nvPr>
            <p:ph type="body" idx="1"/>
          </p:nvPr>
        </p:nvPicPr>
        <p:blipFill rotWithShape="1">
          <a:blip r:embed="rId3">
            <a:alphaModFix/>
          </a:blip>
          <a:srcRect/>
          <a:stretch/>
        </p:blipFill>
        <p:spPr>
          <a:xfrm>
            <a:off x="0" y="-5479"/>
            <a:ext cx="12193522" cy="6858000"/>
          </a:xfrm>
          <a:prstGeom prst="rect">
            <a:avLst/>
          </a:prstGeom>
          <a:noFill/>
          <a:ln>
            <a:noFill/>
          </a:ln>
        </p:spPr>
      </p:pic>
      <p:sp>
        <p:nvSpPr>
          <p:cNvPr id="6" name="Google Shape;175;p3">
            <a:extLst>
              <a:ext uri="{FF2B5EF4-FFF2-40B4-BE49-F238E27FC236}">
                <a16:creationId xmlns:a16="http://schemas.microsoft.com/office/drawing/2014/main" id="{237EFB29-5BF6-429A-995C-9DE21738164E}"/>
              </a:ext>
            </a:extLst>
          </p:cNvPr>
          <p:cNvSpPr txBox="1">
            <a:spLocks noGrp="1"/>
          </p:cNvSpPr>
          <p:nvPr>
            <p:ph type="title"/>
          </p:nvPr>
        </p:nvSpPr>
        <p:spPr>
          <a:xfrm>
            <a:off x="775434" y="142103"/>
            <a:ext cx="10173146" cy="871538"/>
          </a:xfrm>
          <a:prstGeom prst="rect">
            <a:avLst/>
          </a:prstGeom>
          <a:noFill/>
          <a:ln>
            <a:noFill/>
          </a:ln>
        </p:spPr>
        <p:txBody>
          <a:bodyPr spcFirstLastPara="1" wrap="square" lIns="91425" tIns="45700" rIns="91425" bIns="45700" anchor="ctr" anchorCtr="0">
            <a:normAutofit/>
          </a:bodyPr>
          <a:lstStyle/>
          <a:p>
            <a:pPr lvl="0" algn="ctr">
              <a:buSzPts val="4400"/>
            </a:pPr>
            <a:r>
              <a:rPr lang="es-CO" sz="2400" b="1" dirty="0"/>
              <a:t>Requerimientos</a:t>
            </a:r>
            <a:endParaRPr sz="2400" b="1" dirty="0"/>
          </a:p>
        </p:txBody>
      </p:sp>
      <p:pic>
        <p:nvPicPr>
          <p:cNvPr id="3" name="Imagen 2">
            <a:extLst>
              <a:ext uri="{FF2B5EF4-FFF2-40B4-BE49-F238E27FC236}">
                <a16:creationId xmlns:a16="http://schemas.microsoft.com/office/drawing/2014/main" id="{C382A60E-D140-4613-A68F-BEB7F7597E27}"/>
              </a:ext>
            </a:extLst>
          </p:cNvPr>
          <p:cNvPicPr>
            <a:picLocks noChangeAspect="1"/>
          </p:cNvPicPr>
          <p:nvPr/>
        </p:nvPicPr>
        <p:blipFill>
          <a:blip r:embed="rId4"/>
          <a:stretch>
            <a:fillRect/>
          </a:stretch>
        </p:blipFill>
        <p:spPr>
          <a:xfrm>
            <a:off x="102933" y="1356022"/>
            <a:ext cx="5993067" cy="4423973"/>
          </a:xfrm>
          <a:prstGeom prst="rect">
            <a:avLst/>
          </a:prstGeom>
        </p:spPr>
      </p:pic>
      <p:pic>
        <p:nvPicPr>
          <p:cNvPr id="4" name="Imagen 3">
            <a:extLst>
              <a:ext uri="{FF2B5EF4-FFF2-40B4-BE49-F238E27FC236}">
                <a16:creationId xmlns:a16="http://schemas.microsoft.com/office/drawing/2014/main" id="{4FF269DC-93C5-41FA-8005-7173CED3D3AE}"/>
              </a:ext>
            </a:extLst>
          </p:cNvPr>
          <p:cNvPicPr>
            <a:picLocks noChangeAspect="1"/>
          </p:cNvPicPr>
          <p:nvPr/>
        </p:nvPicPr>
        <p:blipFill>
          <a:blip r:embed="rId5"/>
          <a:stretch>
            <a:fillRect/>
          </a:stretch>
        </p:blipFill>
        <p:spPr>
          <a:xfrm>
            <a:off x="6010631" y="1356022"/>
            <a:ext cx="6154435" cy="4174985"/>
          </a:xfrm>
          <a:prstGeom prst="rect">
            <a:avLst/>
          </a:prstGeom>
        </p:spPr>
      </p:pic>
    </p:spTree>
    <p:extLst>
      <p:ext uri="{BB962C8B-B14F-4D97-AF65-F5344CB8AC3E}">
        <p14:creationId xmlns:p14="http://schemas.microsoft.com/office/powerpoint/2010/main" val="3536743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 descr="Imagen que contiene Flecha"/>
          <p:cNvPicPr preferRelativeResize="0">
            <a:picLocks noGrp="1"/>
          </p:cNvPicPr>
          <p:nvPr>
            <p:ph type="body" idx="1"/>
          </p:nvPr>
        </p:nvPicPr>
        <p:blipFill rotWithShape="1">
          <a:blip r:embed="rId3">
            <a:alphaModFix/>
          </a:blip>
          <a:srcRect/>
          <a:stretch/>
        </p:blipFill>
        <p:spPr>
          <a:xfrm>
            <a:off x="0" y="-5479"/>
            <a:ext cx="12193522" cy="6858000"/>
          </a:xfrm>
          <a:prstGeom prst="rect">
            <a:avLst/>
          </a:prstGeom>
          <a:noFill/>
          <a:ln>
            <a:noFill/>
          </a:ln>
        </p:spPr>
      </p:pic>
      <p:sp>
        <p:nvSpPr>
          <p:cNvPr id="6" name="Google Shape;175;p3">
            <a:extLst>
              <a:ext uri="{FF2B5EF4-FFF2-40B4-BE49-F238E27FC236}">
                <a16:creationId xmlns:a16="http://schemas.microsoft.com/office/drawing/2014/main" id="{237EFB29-5BF6-429A-995C-9DE21738164E}"/>
              </a:ext>
            </a:extLst>
          </p:cNvPr>
          <p:cNvSpPr txBox="1">
            <a:spLocks noGrp="1"/>
          </p:cNvSpPr>
          <p:nvPr>
            <p:ph type="title"/>
          </p:nvPr>
        </p:nvSpPr>
        <p:spPr>
          <a:xfrm>
            <a:off x="3960951" y="609206"/>
            <a:ext cx="3677806" cy="591610"/>
          </a:xfrm>
          <a:prstGeom prst="rect">
            <a:avLst/>
          </a:prstGeom>
          <a:noFill/>
          <a:ln>
            <a:noFill/>
          </a:ln>
        </p:spPr>
        <p:txBody>
          <a:bodyPr spcFirstLastPara="1" wrap="square" lIns="91425" tIns="45700" rIns="91425" bIns="45700" anchor="ctr" anchorCtr="0">
            <a:noAutofit/>
          </a:bodyPr>
          <a:lstStyle/>
          <a:p>
            <a:pPr algn="ctr">
              <a:buSzPts val="4400"/>
            </a:pPr>
            <a:r>
              <a:rPr lang="es-CO" sz="2400" b="1" dirty="0"/>
              <a:t>Diagrama de clases UML</a:t>
            </a:r>
            <a:br>
              <a:rPr lang="es-CO" b="1" dirty="0"/>
            </a:br>
            <a:endParaRPr sz="2400" b="1" dirty="0"/>
          </a:p>
        </p:txBody>
      </p:sp>
      <p:pic>
        <p:nvPicPr>
          <p:cNvPr id="5" name="Imagen 4">
            <a:extLst>
              <a:ext uri="{FF2B5EF4-FFF2-40B4-BE49-F238E27FC236}">
                <a16:creationId xmlns:a16="http://schemas.microsoft.com/office/drawing/2014/main" id="{EDA3354C-F439-47B7-A532-DC66F2034981}"/>
              </a:ext>
            </a:extLst>
          </p:cNvPr>
          <p:cNvPicPr>
            <a:picLocks noChangeAspect="1"/>
          </p:cNvPicPr>
          <p:nvPr/>
        </p:nvPicPr>
        <p:blipFill>
          <a:blip r:embed="rId4"/>
          <a:stretch>
            <a:fillRect/>
          </a:stretch>
        </p:blipFill>
        <p:spPr>
          <a:xfrm>
            <a:off x="2124301" y="1252792"/>
            <a:ext cx="7582408" cy="4589046"/>
          </a:xfrm>
          <a:prstGeom prst="rect">
            <a:avLst/>
          </a:prstGeom>
        </p:spPr>
      </p:pic>
    </p:spTree>
    <p:extLst>
      <p:ext uri="{BB962C8B-B14F-4D97-AF65-F5344CB8AC3E}">
        <p14:creationId xmlns:p14="http://schemas.microsoft.com/office/powerpoint/2010/main" val="2637520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 descr="Imagen que contiene Flecha"/>
          <p:cNvPicPr preferRelativeResize="0">
            <a:picLocks noGrp="1"/>
          </p:cNvPicPr>
          <p:nvPr>
            <p:ph type="body" idx="1"/>
          </p:nvPr>
        </p:nvPicPr>
        <p:blipFill rotWithShape="1">
          <a:blip r:embed="rId3">
            <a:alphaModFix/>
          </a:blip>
          <a:srcRect/>
          <a:stretch/>
        </p:blipFill>
        <p:spPr>
          <a:xfrm>
            <a:off x="0" y="-5479"/>
            <a:ext cx="12193522" cy="6858000"/>
          </a:xfrm>
          <a:prstGeom prst="rect">
            <a:avLst/>
          </a:prstGeom>
          <a:noFill/>
          <a:ln>
            <a:noFill/>
          </a:ln>
        </p:spPr>
      </p:pic>
      <p:pic>
        <p:nvPicPr>
          <p:cNvPr id="8" name="Imagen 7">
            <a:extLst>
              <a:ext uri="{FF2B5EF4-FFF2-40B4-BE49-F238E27FC236}">
                <a16:creationId xmlns:a16="http://schemas.microsoft.com/office/drawing/2014/main" id="{98332F8F-4368-CBC0-1291-A4643FAFF791}"/>
              </a:ext>
            </a:extLst>
          </p:cNvPr>
          <p:cNvPicPr>
            <a:picLocks noChangeAspect="1"/>
          </p:cNvPicPr>
          <p:nvPr/>
        </p:nvPicPr>
        <p:blipFill>
          <a:blip r:embed="rId4"/>
          <a:stretch>
            <a:fillRect/>
          </a:stretch>
        </p:blipFill>
        <p:spPr>
          <a:xfrm>
            <a:off x="1263747" y="1022875"/>
            <a:ext cx="9364365" cy="4519795"/>
          </a:xfrm>
          <a:prstGeom prst="rect">
            <a:avLst/>
          </a:prstGeom>
        </p:spPr>
      </p:pic>
      <p:sp>
        <p:nvSpPr>
          <p:cNvPr id="4" name="Rectángulo 3">
            <a:extLst>
              <a:ext uri="{FF2B5EF4-FFF2-40B4-BE49-F238E27FC236}">
                <a16:creationId xmlns:a16="http://schemas.microsoft.com/office/drawing/2014/main" id="{32115B6D-5CD1-45BA-96C2-0AC43E3A5220}"/>
              </a:ext>
            </a:extLst>
          </p:cNvPr>
          <p:cNvSpPr/>
          <p:nvPr/>
        </p:nvSpPr>
        <p:spPr>
          <a:xfrm>
            <a:off x="5547359" y="383765"/>
            <a:ext cx="2072639" cy="461665"/>
          </a:xfrm>
          <a:prstGeom prst="rect">
            <a:avLst/>
          </a:prstGeom>
        </p:spPr>
        <p:txBody>
          <a:bodyPr wrap="square">
            <a:spAutoFit/>
          </a:bodyPr>
          <a:lstStyle/>
          <a:p>
            <a:r>
              <a:rPr lang="es-CO" sz="2400" dirty="0">
                <a:latin typeface="Calibri" panose="020F0502020204030204" pitchFamily="34" charset="0"/>
                <a:ea typeface="Calibri" panose="020F0502020204030204" pitchFamily="34" charset="0"/>
              </a:rPr>
              <a:t>Brochure</a:t>
            </a:r>
            <a:endParaRPr lang="es-CO" sz="2400" dirty="0"/>
          </a:p>
        </p:txBody>
      </p:sp>
    </p:spTree>
    <p:extLst>
      <p:ext uri="{BB962C8B-B14F-4D97-AF65-F5344CB8AC3E}">
        <p14:creationId xmlns:p14="http://schemas.microsoft.com/office/powerpoint/2010/main" val="716283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 descr="Imagen que contiene Flecha"/>
          <p:cNvPicPr preferRelativeResize="0">
            <a:picLocks noGrp="1"/>
          </p:cNvPicPr>
          <p:nvPr>
            <p:ph type="body" idx="1"/>
          </p:nvPr>
        </p:nvPicPr>
        <p:blipFill rotWithShape="1">
          <a:blip r:embed="rId3">
            <a:alphaModFix/>
          </a:blip>
          <a:srcRect/>
          <a:stretch/>
        </p:blipFill>
        <p:spPr>
          <a:xfrm>
            <a:off x="0" y="-5479"/>
            <a:ext cx="12193522" cy="6858000"/>
          </a:xfrm>
          <a:prstGeom prst="rect">
            <a:avLst/>
          </a:prstGeom>
          <a:noFill/>
          <a:ln>
            <a:noFill/>
          </a:ln>
        </p:spPr>
      </p:pic>
      <p:pic>
        <p:nvPicPr>
          <p:cNvPr id="4" name="Imagen 3">
            <a:extLst>
              <a:ext uri="{FF2B5EF4-FFF2-40B4-BE49-F238E27FC236}">
                <a16:creationId xmlns:a16="http://schemas.microsoft.com/office/drawing/2014/main" id="{1FBCD5F6-4980-D6F1-C70E-D9E6707283F1}"/>
              </a:ext>
            </a:extLst>
          </p:cNvPr>
          <p:cNvPicPr>
            <a:picLocks noChangeAspect="1"/>
          </p:cNvPicPr>
          <p:nvPr/>
        </p:nvPicPr>
        <p:blipFill>
          <a:blip r:embed="rId4"/>
          <a:stretch>
            <a:fillRect/>
          </a:stretch>
        </p:blipFill>
        <p:spPr>
          <a:xfrm>
            <a:off x="451533" y="845430"/>
            <a:ext cx="10394657" cy="5221363"/>
          </a:xfrm>
          <a:prstGeom prst="rect">
            <a:avLst/>
          </a:prstGeom>
        </p:spPr>
      </p:pic>
      <p:sp>
        <p:nvSpPr>
          <p:cNvPr id="5" name="Rectángulo 4">
            <a:extLst>
              <a:ext uri="{FF2B5EF4-FFF2-40B4-BE49-F238E27FC236}">
                <a16:creationId xmlns:a16="http://schemas.microsoft.com/office/drawing/2014/main" id="{A9E5ABED-FD9F-48BF-8DFC-09B98E2270C4}"/>
              </a:ext>
            </a:extLst>
          </p:cNvPr>
          <p:cNvSpPr/>
          <p:nvPr/>
        </p:nvSpPr>
        <p:spPr>
          <a:xfrm>
            <a:off x="5294141" y="383765"/>
            <a:ext cx="2072639" cy="461665"/>
          </a:xfrm>
          <a:prstGeom prst="rect">
            <a:avLst/>
          </a:prstGeom>
        </p:spPr>
        <p:txBody>
          <a:bodyPr wrap="square">
            <a:spAutoFit/>
          </a:bodyPr>
          <a:lstStyle/>
          <a:p>
            <a:r>
              <a:rPr lang="es-CO" sz="2400" dirty="0">
                <a:latin typeface="Calibri" panose="020F0502020204030204" pitchFamily="34" charset="0"/>
                <a:ea typeface="Calibri" panose="020F0502020204030204" pitchFamily="34" charset="0"/>
              </a:rPr>
              <a:t>Brochure</a:t>
            </a:r>
            <a:endParaRPr lang="es-CO" sz="2400" dirty="0"/>
          </a:p>
        </p:txBody>
      </p:sp>
    </p:spTree>
    <p:extLst>
      <p:ext uri="{BB962C8B-B14F-4D97-AF65-F5344CB8AC3E}">
        <p14:creationId xmlns:p14="http://schemas.microsoft.com/office/powerpoint/2010/main" val="170640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 descr="Imagen que contiene Flecha"/>
          <p:cNvPicPr preferRelativeResize="0">
            <a:picLocks noGrp="1"/>
          </p:cNvPicPr>
          <p:nvPr>
            <p:ph type="body" idx="1"/>
          </p:nvPr>
        </p:nvPicPr>
        <p:blipFill rotWithShape="1">
          <a:blip r:embed="rId3">
            <a:alphaModFix/>
          </a:blip>
          <a:srcRect/>
          <a:stretch/>
        </p:blipFill>
        <p:spPr>
          <a:xfrm>
            <a:off x="0" y="-5479"/>
            <a:ext cx="12193522" cy="6858000"/>
          </a:xfrm>
          <a:prstGeom prst="rect">
            <a:avLst/>
          </a:prstGeom>
          <a:noFill/>
          <a:ln>
            <a:noFill/>
          </a:ln>
        </p:spPr>
      </p:pic>
      <p:sp>
        <p:nvSpPr>
          <p:cNvPr id="4" name="Google Shape;175;p3">
            <a:extLst>
              <a:ext uri="{FF2B5EF4-FFF2-40B4-BE49-F238E27FC236}">
                <a16:creationId xmlns:a16="http://schemas.microsoft.com/office/drawing/2014/main" id="{99D25A64-16A0-4C64-95BE-6EBD104210C9}"/>
              </a:ext>
            </a:extLst>
          </p:cNvPr>
          <p:cNvSpPr txBox="1">
            <a:spLocks noGrp="1"/>
          </p:cNvSpPr>
          <p:nvPr>
            <p:ph type="title"/>
          </p:nvPr>
        </p:nvSpPr>
        <p:spPr>
          <a:xfrm>
            <a:off x="4872699" y="441863"/>
            <a:ext cx="2189282" cy="44951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CO" sz="2400" b="1" dirty="0"/>
              <a:t>Bibliografía</a:t>
            </a:r>
            <a:endParaRPr sz="2400" b="1" dirty="0"/>
          </a:p>
        </p:txBody>
      </p:sp>
      <p:pic>
        <p:nvPicPr>
          <p:cNvPr id="2" name="Imagen 1">
            <a:extLst>
              <a:ext uri="{FF2B5EF4-FFF2-40B4-BE49-F238E27FC236}">
                <a16:creationId xmlns:a16="http://schemas.microsoft.com/office/drawing/2014/main" id="{B83F0629-51D0-4E89-9408-6214DC87939D}"/>
              </a:ext>
            </a:extLst>
          </p:cNvPr>
          <p:cNvPicPr>
            <a:picLocks noChangeAspect="1"/>
          </p:cNvPicPr>
          <p:nvPr/>
        </p:nvPicPr>
        <p:blipFill>
          <a:blip r:embed="rId4"/>
          <a:stretch>
            <a:fillRect/>
          </a:stretch>
        </p:blipFill>
        <p:spPr>
          <a:xfrm>
            <a:off x="2433476" y="891374"/>
            <a:ext cx="6964612" cy="5375128"/>
          </a:xfrm>
          <a:prstGeom prst="rect">
            <a:avLst/>
          </a:prstGeom>
        </p:spPr>
      </p:pic>
    </p:spTree>
    <p:extLst>
      <p:ext uri="{BB962C8B-B14F-4D97-AF65-F5344CB8AC3E}">
        <p14:creationId xmlns:p14="http://schemas.microsoft.com/office/powerpoint/2010/main" val="212683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1"/>
        <p:cNvGrpSpPr/>
        <p:nvPr/>
      </p:nvGrpSpPr>
      <p:grpSpPr>
        <a:xfrm>
          <a:off x="0" y="0"/>
          <a:ext cx="0" cy="0"/>
          <a:chOff x="0" y="0"/>
          <a:chExt cx="0" cy="0"/>
        </a:xfrm>
      </p:grpSpPr>
      <p:sp>
        <p:nvSpPr>
          <p:cNvPr id="842" name="Google Shape;842;p61"/>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43" name="Google Shape;843;p61" descr="Imagen que contiene Diagrama&#10;&#10;Descripción generada automáticamente"/>
          <p:cNvPicPr preferRelativeResize="0"/>
          <p:nvPr/>
        </p:nvPicPr>
        <p:blipFill rotWithShape="1">
          <a:blip r:embed="rId3">
            <a:alphaModFix/>
          </a:blip>
          <a:srcRect/>
          <a:stretch/>
        </p:blipFill>
        <p:spPr>
          <a:xfrm>
            <a:off x="0" y="428"/>
            <a:ext cx="12192000" cy="68571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4" descr="Imagen que contiene Flecha"/>
          <p:cNvPicPr preferRelativeResize="0">
            <a:picLocks noGrp="1"/>
          </p:cNvPicPr>
          <p:nvPr>
            <p:ph type="body" idx="1"/>
          </p:nvPr>
        </p:nvPicPr>
        <p:blipFill rotWithShape="1">
          <a:blip r:embed="rId3">
            <a:alphaModFix/>
          </a:blip>
          <a:srcRect/>
          <a:stretch/>
        </p:blipFill>
        <p:spPr>
          <a:xfrm>
            <a:off x="-750" y="-57725"/>
            <a:ext cx="12193500" cy="6858000"/>
          </a:xfrm>
          <a:prstGeom prst="rect">
            <a:avLst/>
          </a:prstGeom>
          <a:noFill/>
          <a:ln>
            <a:noFill/>
          </a:ln>
        </p:spPr>
      </p:pic>
      <p:sp>
        <p:nvSpPr>
          <p:cNvPr id="94" name="Google Shape;94;p14"/>
          <p:cNvSpPr txBox="1">
            <a:spLocks noGrp="1"/>
          </p:cNvSpPr>
          <p:nvPr>
            <p:ph type="title"/>
          </p:nvPr>
        </p:nvSpPr>
        <p:spPr>
          <a:xfrm>
            <a:off x="708338" y="504515"/>
            <a:ext cx="10520574" cy="185731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s-ES" sz="2400" b="1" dirty="0">
                <a:latin typeface="Calibri" panose="020F0502020204030204" pitchFamily="34" charset="0"/>
                <a:ea typeface="Arial"/>
                <a:cs typeface="Calibri" panose="020F0502020204030204" pitchFamily="34" charset="0"/>
                <a:sym typeface="Arial"/>
              </a:rPr>
              <a:t>Técnico Profesional en Programación de Sistemas de Información</a:t>
            </a:r>
            <a:br>
              <a:rPr lang="es-ES" sz="2400" b="1" dirty="0">
                <a:latin typeface="Calibri" panose="020F0502020204030204" pitchFamily="34" charset="0"/>
                <a:ea typeface="Arial"/>
                <a:cs typeface="Calibri" panose="020F0502020204030204" pitchFamily="34" charset="0"/>
                <a:sym typeface="Arial"/>
              </a:rPr>
            </a:br>
            <a:br>
              <a:rPr lang="es-ES" sz="2400" dirty="0">
                <a:latin typeface="Calibri" panose="020F0502020204030204" pitchFamily="34" charset="0"/>
                <a:ea typeface="Arial"/>
                <a:cs typeface="Calibri" panose="020F0502020204030204" pitchFamily="34" charset="0"/>
                <a:sym typeface="Arial"/>
              </a:rPr>
            </a:br>
            <a:r>
              <a:rPr lang="es-ES" sz="2400" b="1" dirty="0">
                <a:latin typeface="Calibri" panose="020F0502020204030204" pitchFamily="34" charset="0"/>
                <a:ea typeface="Arial"/>
                <a:cs typeface="Calibri" panose="020F0502020204030204" pitchFamily="34" charset="0"/>
                <a:sym typeface="Arial"/>
              </a:rPr>
              <a:t>Facultad de Ingeniería.</a:t>
            </a:r>
            <a:endParaRPr sz="2400" dirty="0">
              <a:latin typeface="Calibri" panose="020F0502020204030204" pitchFamily="34" charset="0"/>
              <a:cs typeface="Calibri" panose="020F0502020204030204" pitchFamily="34" charset="0"/>
            </a:endParaRPr>
          </a:p>
        </p:txBody>
      </p:sp>
      <p:sp>
        <p:nvSpPr>
          <p:cNvPr id="95" name="Google Shape;95;p14"/>
          <p:cNvSpPr/>
          <p:nvPr/>
        </p:nvSpPr>
        <p:spPr>
          <a:xfrm>
            <a:off x="708338" y="2685100"/>
            <a:ext cx="6285992" cy="28557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2400" b="1" dirty="0">
                <a:latin typeface="Calibri" panose="020F0502020204030204" pitchFamily="34" charset="0"/>
                <a:cs typeface="Calibri" panose="020F0502020204030204" pitchFamily="34" charset="0"/>
              </a:rPr>
              <a:t>Aplicación de escritorio para la gestión de agendamiento de citas de la empresa mundo mascotas </a:t>
            </a:r>
            <a:endParaRPr sz="2400" b="1" dirty="0">
              <a:latin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Clr>
                <a:srgbClr val="000000"/>
              </a:buClr>
              <a:buSzPts val="1800"/>
              <a:buFont typeface="Arial"/>
              <a:buNone/>
            </a:pPr>
            <a:endParaRPr sz="2400" b="1" dirty="0">
              <a:latin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Clr>
                <a:srgbClr val="000000"/>
              </a:buClr>
              <a:buSzPts val="1800"/>
              <a:buFont typeface="Arial"/>
              <a:buNone/>
            </a:pPr>
            <a:r>
              <a:rPr lang="es-ES" sz="2200" dirty="0">
                <a:solidFill>
                  <a:schemeClr val="dk1"/>
                </a:solidFill>
                <a:latin typeface="Calibri" panose="020F0502020204030204" pitchFamily="34" charset="0"/>
                <a:cs typeface="Calibri" panose="020F0502020204030204" pitchFamily="34" charset="0"/>
              </a:rPr>
              <a:t>Alejandro Bedoya Suárez</a:t>
            </a:r>
            <a:endParaRPr sz="2200" dirty="0">
              <a:solidFill>
                <a:schemeClr val="dk1"/>
              </a:solidFill>
              <a:latin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Clr>
                <a:srgbClr val="000000"/>
              </a:buClr>
              <a:buSzPts val="1800"/>
              <a:buFont typeface="Arial"/>
              <a:buNone/>
            </a:pPr>
            <a:r>
              <a:rPr lang="es-ES" sz="2200" b="0" i="0" u="none" strike="noStrike" cap="none" dirty="0">
                <a:solidFill>
                  <a:schemeClr val="dk1"/>
                </a:solidFill>
                <a:latin typeface="Calibri" panose="020F0502020204030204" pitchFamily="34" charset="0"/>
                <a:cs typeface="Calibri" panose="020F0502020204030204" pitchFamily="34" charset="0"/>
                <a:sym typeface="Arial"/>
              </a:rPr>
              <a:t>Erick Santiago Mosquera </a:t>
            </a:r>
            <a:endParaRPr sz="2200" b="0" i="0" u="none" strike="noStrike" cap="none" dirty="0">
              <a:solidFill>
                <a:srgbClr val="000000"/>
              </a:solidFill>
              <a:latin typeface="Calibri" panose="020F0502020204030204" pitchFamily="34" charset="0"/>
              <a:cs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1800"/>
              <a:buFont typeface="Arial"/>
              <a:buNone/>
            </a:pPr>
            <a:r>
              <a:rPr lang="es-ES" sz="2200" b="0" i="0" u="none" strike="noStrike" cap="none" dirty="0">
                <a:solidFill>
                  <a:schemeClr val="dk1"/>
                </a:solidFill>
                <a:latin typeface="Calibri" panose="020F0502020204030204" pitchFamily="34" charset="0"/>
                <a:cs typeface="Calibri" panose="020F0502020204030204" pitchFamily="34" charset="0"/>
                <a:sym typeface="Arial"/>
              </a:rPr>
              <a:t>Alejandro Henao Isaza </a:t>
            </a:r>
            <a:endParaRPr sz="2200" b="0" i="0" u="none" strike="noStrike" cap="none" dirty="0">
              <a:solidFill>
                <a:srgbClr val="000000"/>
              </a:solidFill>
              <a:latin typeface="Calibri" panose="020F0502020204030204" pitchFamily="34" charset="0"/>
              <a:cs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1800"/>
              <a:buFont typeface="Arial"/>
              <a:buNone/>
            </a:pPr>
            <a:br>
              <a:rPr lang="es-ES" sz="1800" b="0" i="0" u="none" strike="noStrike" cap="none" dirty="0">
                <a:solidFill>
                  <a:schemeClr val="dk1"/>
                </a:solidFill>
                <a:latin typeface="Calibri"/>
                <a:ea typeface="Calibri"/>
                <a:cs typeface="Calibri"/>
                <a:sym typeface="Calibri"/>
              </a:rPr>
            </a:br>
            <a:br>
              <a:rPr lang="es-ES" sz="1800" b="0" i="0" u="none" strike="noStrike" cap="none" dirty="0">
                <a:solidFill>
                  <a:schemeClr val="dk1"/>
                </a:solidFill>
                <a:latin typeface="Calibri"/>
                <a:ea typeface="Calibri"/>
                <a:cs typeface="Calibri"/>
                <a:sym typeface="Calibri"/>
              </a:rPr>
            </a:br>
            <a:endParaRPr sz="1800" b="0" i="0" u="none" strike="noStrike" cap="none" dirty="0">
              <a:solidFill>
                <a:schemeClr val="dk1"/>
              </a:solidFill>
              <a:latin typeface="Calibri"/>
              <a:ea typeface="Calibri"/>
              <a:cs typeface="Calibri"/>
              <a:sym typeface="Calibri"/>
            </a:endParaRPr>
          </a:p>
        </p:txBody>
      </p:sp>
      <p:pic>
        <p:nvPicPr>
          <p:cNvPr id="96" name="Google Shape;96;p14"/>
          <p:cNvPicPr preferRelativeResize="0"/>
          <p:nvPr/>
        </p:nvPicPr>
        <p:blipFill>
          <a:blip r:embed="rId4">
            <a:alphaModFix/>
          </a:blip>
          <a:stretch>
            <a:fillRect/>
          </a:stretch>
        </p:blipFill>
        <p:spPr>
          <a:xfrm>
            <a:off x="5837898" y="2088558"/>
            <a:ext cx="5969375" cy="345227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 descr="Imagen que contiene Flecha"/>
          <p:cNvPicPr preferRelativeResize="0">
            <a:picLocks noGrp="1"/>
          </p:cNvPicPr>
          <p:nvPr>
            <p:ph type="body" idx="1"/>
          </p:nvPr>
        </p:nvPicPr>
        <p:blipFill rotWithShape="1">
          <a:blip r:embed="rId3">
            <a:alphaModFix/>
          </a:blip>
          <a:srcRect/>
          <a:stretch/>
        </p:blipFill>
        <p:spPr>
          <a:xfrm>
            <a:off x="-149148" y="0"/>
            <a:ext cx="12193522" cy="6858000"/>
          </a:xfrm>
          <a:prstGeom prst="rect">
            <a:avLst/>
          </a:prstGeom>
          <a:noFill/>
          <a:ln>
            <a:noFill/>
          </a:ln>
        </p:spPr>
      </p:pic>
      <p:pic>
        <p:nvPicPr>
          <p:cNvPr id="7" name="Imagen 6">
            <a:extLst>
              <a:ext uri="{FF2B5EF4-FFF2-40B4-BE49-F238E27FC236}">
                <a16:creationId xmlns:a16="http://schemas.microsoft.com/office/drawing/2014/main" id="{BA85B4CF-2077-AF82-EA02-D352740DC8D1}"/>
              </a:ext>
            </a:extLst>
          </p:cNvPr>
          <p:cNvPicPr>
            <a:picLocks noChangeAspect="1"/>
          </p:cNvPicPr>
          <p:nvPr/>
        </p:nvPicPr>
        <p:blipFill>
          <a:blip r:embed="rId4"/>
          <a:stretch>
            <a:fillRect/>
          </a:stretch>
        </p:blipFill>
        <p:spPr>
          <a:xfrm>
            <a:off x="1748053" y="655242"/>
            <a:ext cx="8451039" cy="55475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 descr="Imagen que contiene Flecha"/>
          <p:cNvPicPr preferRelativeResize="0">
            <a:picLocks noGrp="1"/>
          </p:cNvPicPr>
          <p:nvPr>
            <p:ph type="body" idx="1"/>
          </p:nvPr>
        </p:nvPicPr>
        <p:blipFill rotWithShape="1">
          <a:blip r:embed="rId3">
            <a:alphaModFix/>
          </a:blip>
          <a:srcRect/>
          <a:stretch/>
        </p:blipFill>
        <p:spPr>
          <a:xfrm>
            <a:off x="0" y="-5479"/>
            <a:ext cx="12193522" cy="6858000"/>
          </a:xfrm>
          <a:prstGeom prst="rect">
            <a:avLst/>
          </a:prstGeom>
          <a:noFill/>
          <a:ln>
            <a:noFill/>
          </a:ln>
        </p:spPr>
      </p:pic>
      <p:sp>
        <p:nvSpPr>
          <p:cNvPr id="175" name="Google Shape;175;p3"/>
          <p:cNvSpPr txBox="1">
            <a:spLocks noGrp="1"/>
          </p:cNvSpPr>
          <p:nvPr>
            <p:ph type="title"/>
          </p:nvPr>
        </p:nvSpPr>
        <p:spPr>
          <a:xfrm>
            <a:off x="721800" y="247293"/>
            <a:ext cx="10173146" cy="8715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CO" sz="2400" dirty="0"/>
              <a:t>Proyectos similares</a:t>
            </a:r>
            <a:endParaRPr sz="2400" dirty="0"/>
          </a:p>
        </p:txBody>
      </p:sp>
      <p:pic>
        <p:nvPicPr>
          <p:cNvPr id="3" name="Imagen 2">
            <a:extLst>
              <a:ext uri="{FF2B5EF4-FFF2-40B4-BE49-F238E27FC236}">
                <a16:creationId xmlns:a16="http://schemas.microsoft.com/office/drawing/2014/main" id="{CB6D80C3-2BEB-410E-8AE4-9AD0221BB913}"/>
              </a:ext>
            </a:extLst>
          </p:cNvPr>
          <p:cNvPicPr>
            <a:picLocks noChangeAspect="1"/>
          </p:cNvPicPr>
          <p:nvPr/>
        </p:nvPicPr>
        <p:blipFill>
          <a:blip r:embed="rId4"/>
          <a:stretch>
            <a:fillRect/>
          </a:stretch>
        </p:blipFill>
        <p:spPr>
          <a:xfrm>
            <a:off x="1297054" y="1026104"/>
            <a:ext cx="9327654" cy="4794833"/>
          </a:xfrm>
          <a:prstGeom prst="rect">
            <a:avLst/>
          </a:prstGeom>
        </p:spPr>
      </p:pic>
    </p:spTree>
    <p:extLst>
      <p:ext uri="{BB962C8B-B14F-4D97-AF65-F5344CB8AC3E}">
        <p14:creationId xmlns:p14="http://schemas.microsoft.com/office/powerpoint/2010/main" val="2597485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 descr="Imagen que contiene Flecha"/>
          <p:cNvPicPr preferRelativeResize="0">
            <a:picLocks noGrp="1"/>
          </p:cNvPicPr>
          <p:nvPr>
            <p:ph type="body" idx="1"/>
          </p:nvPr>
        </p:nvPicPr>
        <p:blipFill rotWithShape="1">
          <a:blip r:embed="rId3">
            <a:alphaModFix/>
          </a:blip>
          <a:srcRect/>
          <a:stretch/>
        </p:blipFill>
        <p:spPr>
          <a:xfrm>
            <a:off x="0" y="-5479"/>
            <a:ext cx="12193522" cy="6858000"/>
          </a:xfrm>
          <a:prstGeom prst="rect">
            <a:avLst/>
          </a:prstGeom>
          <a:noFill/>
          <a:ln>
            <a:noFill/>
          </a:ln>
        </p:spPr>
      </p:pic>
      <p:sp>
        <p:nvSpPr>
          <p:cNvPr id="6" name="Google Shape;175;p3">
            <a:extLst>
              <a:ext uri="{FF2B5EF4-FFF2-40B4-BE49-F238E27FC236}">
                <a16:creationId xmlns:a16="http://schemas.microsoft.com/office/drawing/2014/main" id="{237EFB29-5BF6-429A-995C-9DE21738164E}"/>
              </a:ext>
            </a:extLst>
          </p:cNvPr>
          <p:cNvSpPr txBox="1">
            <a:spLocks noGrp="1"/>
          </p:cNvSpPr>
          <p:nvPr>
            <p:ph type="title"/>
          </p:nvPr>
        </p:nvSpPr>
        <p:spPr>
          <a:xfrm>
            <a:off x="4832685" y="415188"/>
            <a:ext cx="2102687" cy="37279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400"/>
              <a:buFont typeface="Calibri"/>
              <a:buNone/>
            </a:pPr>
            <a:r>
              <a:rPr lang="es-CO" sz="2400" dirty="0"/>
              <a:t>Cronograma</a:t>
            </a:r>
            <a:endParaRPr sz="2400" dirty="0"/>
          </a:p>
        </p:txBody>
      </p:sp>
      <p:pic>
        <p:nvPicPr>
          <p:cNvPr id="4" name="Imagen 3">
            <a:extLst>
              <a:ext uri="{FF2B5EF4-FFF2-40B4-BE49-F238E27FC236}">
                <a16:creationId xmlns:a16="http://schemas.microsoft.com/office/drawing/2014/main" id="{743481CA-0AA6-4F30-8A5C-33796A0167F0}"/>
              </a:ext>
            </a:extLst>
          </p:cNvPr>
          <p:cNvPicPr>
            <a:picLocks noChangeAspect="1"/>
          </p:cNvPicPr>
          <p:nvPr/>
        </p:nvPicPr>
        <p:blipFill>
          <a:blip r:embed="rId4"/>
          <a:stretch>
            <a:fillRect/>
          </a:stretch>
        </p:blipFill>
        <p:spPr>
          <a:xfrm>
            <a:off x="2465612" y="787983"/>
            <a:ext cx="6871571" cy="5370219"/>
          </a:xfrm>
          <a:prstGeom prst="rect">
            <a:avLst/>
          </a:prstGeom>
        </p:spPr>
      </p:pic>
    </p:spTree>
    <p:extLst>
      <p:ext uri="{BB962C8B-B14F-4D97-AF65-F5344CB8AC3E}">
        <p14:creationId xmlns:p14="http://schemas.microsoft.com/office/powerpoint/2010/main" val="4180992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 descr="Imagen que contiene Flecha"/>
          <p:cNvPicPr preferRelativeResize="0">
            <a:picLocks noGrp="1"/>
          </p:cNvPicPr>
          <p:nvPr>
            <p:ph type="body" idx="1"/>
          </p:nvPr>
        </p:nvPicPr>
        <p:blipFill rotWithShape="1">
          <a:blip r:embed="rId3">
            <a:alphaModFix/>
          </a:blip>
          <a:srcRect/>
          <a:stretch/>
        </p:blipFill>
        <p:spPr>
          <a:xfrm>
            <a:off x="0" y="-5479"/>
            <a:ext cx="12193522" cy="6858000"/>
          </a:xfrm>
          <a:prstGeom prst="rect">
            <a:avLst/>
          </a:prstGeom>
          <a:noFill/>
          <a:ln>
            <a:noFill/>
          </a:ln>
        </p:spPr>
      </p:pic>
      <p:sp>
        <p:nvSpPr>
          <p:cNvPr id="6" name="Google Shape;175;p3">
            <a:extLst>
              <a:ext uri="{FF2B5EF4-FFF2-40B4-BE49-F238E27FC236}">
                <a16:creationId xmlns:a16="http://schemas.microsoft.com/office/drawing/2014/main" id="{237EFB29-5BF6-429A-995C-9DE21738164E}"/>
              </a:ext>
            </a:extLst>
          </p:cNvPr>
          <p:cNvSpPr txBox="1">
            <a:spLocks noGrp="1"/>
          </p:cNvSpPr>
          <p:nvPr>
            <p:ph type="title"/>
          </p:nvPr>
        </p:nvSpPr>
        <p:spPr>
          <a:xfrm>
            <a:off x="4832685" y="415188"/>
            <a:ext cx="2102687" cy="37279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400"/>
              <a:buFont typeface="Calibri"/>
              <a:buNone/>
            </a:pPr>
            <a:r>
              <a:rPr lang="es-CO" sz="2400" dirty="0"/>
              <a:t>Cronograma</a:t>
            </a:r>
            <a:endParaRPr sz="2400" dirty="0"/>
          </a:p>
        </p:txBody>
      </p:sp>
      <p:pic>
        <p:nvPicPr>
          <p:cNvPr id="2" name="Imagen 1">
            <a:extLst>
              <a:ext uri="{FF2B5EF4-FFF2-40B4-BE49-F238E27FC236}">
                <a16:creationId xmlns:a16="http://schemas.microsoft.com/office/drawing/2014/main" id="{3A5D8082-041A-4E05-B6C9-1541163090D7}"/>
              </a:ext>
            </a:extLst>
          </p:cNvPr>
          <p:cNvPicPr>
            <a:picLocks noChangeAspect="1"/>
          </p:cNvPicPr>
          <p:nvPr/>
        </p:nvPicPr>
        <p:blipFill>
          <a:blip r:embed="rId4"/>
          <a:stretch>
            <a:fillRect/>
          </a:stretch>
        </p:blipFill>
        <p:spPr>
          <a:xfrm>
            <a:off x="2631975" y="787983"/>
            <a:ext cx="6551859" cy="5331532"/>
          </a:xfrm>
          <a:prstGeom prst="rect">
            <a:avLst/>
          </a:prstGeom>
        </p:spPr>
      </p:pic>
    </p:spTree>
    <p:extLst>
      <p:ext uri="{BB962C8B-B14F-4D97-AF65-F5344CB8AC3E}">
        <p14:creationId xmlns:p14="http://schemas.microsoft.com/office/powerpoint/2010/main" val="1756884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 descr="Imagen que contiene Flecha"/>
          <p:cNvPicPr preferRelativeResize="0">
            <a:picLocks noGrp="1"/>
          </p:cNvPicPr>
          <p:nvPr>
            <p:ph type="body" idx="1"/>
          </p:nvPr>
        </p:nvPicPr>
        <p:blipFill rotWithShape="1">
          <a:blip r:embed="rId3">
            <a:alphaModFix/>
          </a:blip>
          <a:srcRect/>
          <a:stretch/>
        </p:blipFill>
        <p:spPr>
          <a:xfrm>
            <a:off x="0" y="-5479"/>
            <a:ext cx="12193522" cy="6858000"/>
          </a:xfrm>
          <a:prstGeom prst="rect">
            <a:avLst/>
          </a:prstGeom>
          <a:noFill/>
          <a:ln>
            <a:noFill/>
          </a:ln>
        </p:spPr>
      </p:pic>
      <p:sp>
        <p:nvSpPr>
          <p:cNvPr id="6" name="Google Shape;175;p3">
            <a:extLst>
              <a:ext uri="{FF2B5EF4-FFF2-40B4-BE49-F238E27FC236}">
                <a16:creationId xmlns:a16="http://schemas.microsoft.com/office/drawing/2014/main" id="{237EFB29-5BF6-429A-995C-9DE21738164E}"/>
              </a:ext>
            </a:extLst>
          </p:cNvPr>
          <p:cNvSpPr txBox="1">
            <a:spLocks noGrp="1"/>
          </p:cNvSpPr>
          <p:nvPr>
            <p:ph type="title"/>
          </p:nvPr>
        </p:nvSpPr>
        <p:spPr>
          <a:xfrm>
            <a:off x="4139619" y="397945"/>
            <a:ext cx="3912762" cy="64633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CO" sz="2400" dirty="0"/>
              <a:t>Validaciones</a:t>
            </a:r>
            <a:endParaRPr sz="2400" dirty="0"/>
          </a:p>
        </p:txBody>
      </p:sp>
      <p:sp>
        <p:nvSpPr>
          <p:cNvPr id="2" name="Rectángulo 1">
            <a:extLst>
              <a:ext uri="{FF2B5EF4-FFF2-40B4-BE49-F238E27FC236}">
                <a16:creationId xmlns:a16="http://schemas.microsoft.com/office/drawing/2014/main" id="{6F6617D2-2323-4EF2-8258-B940594B73D4}"/>
              </a:ext>
            </a:extLst>
          </p:cNvPr>
          <p:cNvSpPr/>
          <p:nvPr/>
        </p:nvSpPr>
        <p:spPr>
          <a:xfrm>
            <a:off x="1064456" y="1275237"/>
            <a:ext cx="9415976" cy="646331"/>
          </a:xfrm>
          <a:prstGeom prst="rect">
            <a:avLst/>
          </a:prstGeom>
        </p:spPr>
        <p:txBody>
          <a:bodyPr wrap="square">
            <a:spAutoFit/>
          </a:bodyPr>
          <a:lstStyle/>
          <a:p>
            <a:r>
              <a:rPr lang="es-CO" sz="1800" dirty="0">
                <a:latin typeface="Calibri" panose="020F0502020204030204" pitchFamily="34" charset="0"/>
                <a:ea typeface="Calibri" panose="020F0502020204030204" pitchFamily="34" charset="0"/>
              </a:rPr>
              <a:t>La </a:t>
            </a:r>
            <a:r>
              <a:rPr lang="es-ES" sz="1800" dirty="0">
                <a:latin typeface="Calibri" panose="020F0502020204030204" pitchFamily="34" charset="0"/>
                <a:ea typeface="Calibri" panose="020F0502020204030204" pitchFamily="34" charset="0"/>
              </a:rPr>
              <a:t>primera validación de usuarios tiene como objetivo indagar acerca de lo que se pretende lograr con el diseño del aplicativo, por lo tanto, se entrevistaron a 4 personas </a:t>
            </a:r>
            <a:endParaRPr lang="es-CO" sz="1800" dirty="0"/>
          </a:p>
        </p:txBody>
      </p:sp>
      <p:sp>
        <p:nvSpPr>
          <p:cNvPr id="7" name="Rectángulo 6">
            <a:extLst>
              <a:ext uri="{FF2B5EF4-FFF2-40B4-BE49-F238E27FC236}">
                <a16:creationId xmlns:a16="http://schemas.microsoft.com/office/drawing/2014/main" id="{E1870B37-83C4-4DD9-95CA-0B79363F0DA2}"/>
              </a:ext>
            </a:extLst>
          </p:cNvPr>
          <p:cNvSpPr/>
          <p:nvPr/>
        </p:nvSpPr>
        <p:spPr>
          <a:xfrm>
            <a:off x="1041290" y="2221832"/>
            <a:ext cx="9415976" cy="646331"/>
          </a:xfrm>
          <a:prstGeom prst="rect">
            <a:avLst/>
          </a:prstGeom>
        </p:spPr>
        <p:txBody>
          <a:bodyPr wrap="square">
            <a:spAutoFit/>
          </a:bodyPr>
          <a:lstStyle/>
          <a:p>
            <a:r>
              <a:rPr lang="es-CO" sz="1800" dirty="0">
                <a:latin typeface="Calibri" panose="020F0502020204030204" pitchFamily="34" charset="0"/>
                <a:cs typeface="Calibri" panose="020F0502020204030204" pitchFamily="34" charset="0"/>
              </a:rPr>
              <a:t>La </a:t>
            </a:r>
            <a:r>
              <a:rPr lang="es-ES" sz="1800" dirty="0">
                <a:latin typeface="Calibri" panose="020F0502020204030204" pitchFamily="34" charset="0"/>
                <a:cs typeface="Calibri" panose="020F0502020204030204" pitchFamily="34" charset="0"/>
              </a:rPr>
              <a:t>segunda validación de usuarios tiene como objetivo indagar acerca de las mejoras que podría lograr el software a la tienda de mascotas, por lo tanto, se entrevistan a 4 personas </a:t>
            </a:r>
            <a:endParaRPr lang="es-CO" sz="2400" dirty="0">
              <a:latin typeface="Calibri" panose="020F0502020204030204" pitchFamily="34" charset="0"/>
              <a:cs typeface="Calibri" panose="020F0502020204030204" pitchFamily="34" charset="0"/>
            </a:endParaRPr>
          </a:p>
        </p:txBody>
      </p:sp>
      <p:sp>
        <p:nvSpPr>
          <p:cNvPr id="9" name="Rectángulo 8">
            <a:extLst>
              <a:ext uri="{FF2B5EF4-FFF2-40B4-BE49-F238E27FC236}">
                <a16:creationId xmlns:a16="http://schemas.microsoft.com/office/drawing/2014/main" id="{A3D881C1-0084-4175-BAA7-3B654F5306C8}"/>
              </a:ext>
            </a:extLst>
          </p:cNvPr>
          <p:cNvSpPr/>
          <p:nvPr/>
        </p:nvSpPr>
        <p:spPr>
          <a:xfrm>
            <a:off x="1064456" y="3442456"/>
            <a:ext cx="9415976" cy="646331"/>
          </a:xfrm>
          <a:prstGeom prst="rect">
            <a:avLst/>
          </a:prstGeom>
        </p:spPr>
        <p:txBody>
          <a:bodyPr wrap="square">
            <a:spAutoFit/>
          </a:bodyPr>
          <a:lstStyle/>
          <a:p>
            <a:r>
              <a:rPr lang="es-CO" sz="1800" dirty="0">
                <a:latin typeface="Calibri" panose="020F0502020204030204" pitchFamily="34" charset="0"/>
                <a:cs typeface="Calibri" panose="020F0502020204030204" pitchFamily="34" charset="0"/>
              </a:rPr>
              <a:t>La </a:t>
            </a:r>
            <a:r>
              <a:rPr lang="es-ES" sz="1800" dirty="0">
                <a:latin typeface="Calibri" panose="020F0502020204030204" pitchFamily="34" charset="0"/>
                <a:cs typeface="Calibri" panose="020F0502020204030204" pitchFamily="34" charset="0"/>
              </a:rPr>
              <a:t>tercera validación de usuarios tiene como </a:t>
            </a:r>
            <a:r>
              <a:rPr lang="es-CO" sz="1800" dirty="0">
                <a:latin typeface="Calibri" panose="020F0502020204030204" pitchFamily="34" charset="0"/>
                <a:cs typeface="Calibri" panose="020F0502020204030204" pitchFamily="34" charset="0"/>
              </a:rPr>
              <a:t>objetivo evidenciar como el prototipo aporta a la solución del problema y sugerencias</a:t>
            </a:r>
            <a:r>
              <a:rPr lang="es-ES" sz="1800" dirty="0">
                <a:latin typeface="Calibri" panose="020F0502020204030204" pitchFamily="34" charset="0"/>
                <a:cs typeface="Calibri" panose="020F0502020204030204" pitchFamily="34" charset="0"/>
              </a:rPr>
              <a:t>, por lo tanto, se entrevistan a 4 personas </a:t>
            </a:r>
            <a:endParaRPr lang="es-CO" sz="2400" dirty="0">
              <a:latin typeface="Calibri" panose="020F0502020204030204" pitchFamily="34" charset="0"/>
              <a:cs typeface="Calibri" panose="020F0502020204030204" pitchFamily="34" charset="0"/>
            </a:endParaRPr>
          </a:p>
        </p:txBody>
      </p:sp>
      <p:sp>
        <p:nvSpPr>
          <p:cNvPr id="10" name="Rectángulo 9">
            <a:extLst>
              <a:ext uri="{FF2B5EF4-FFF2-40B4-BE49-F238E27FC236}">
                <a16:creationId xmlns:a16="http://schemas.microsoft.com/office/drawing/2014/main" id="{4FB9C5D9-F14E-4F43-B788-6AE022CE02EE}"/>
              </a:ext>
            </a:extLst>
          </p:cNvPr>
          <p:cNvSpPr/>
          <p:nvPr/>
        </p:nvSpPr>
        <p:spPr>
          <a:xfrm>
            <a:off x="1064456" y="4642913"/>
            <a:ext cx="9415976" cy="646331"/>
          </a:xfrm>
          <a:prstGeom prst="rect">
            <a:avLst/>
          </a:prstGeom>
        </p:spPr>
        <p:txBody>
          <a:bodyPr wrap="square">
            <a:spAutoFit/>
          </a:bodyPr>
          <a:lstStyle/>
          <a:p>
            <a:r>
              <a:rPr lang="es-CO" sz="1800" dirty="0">
                <a:latin typeface="Calibri" panose="020F0502020204030204" pitchFamily="34" charset="0"/>
                <a:cs typeface="Calibri" panose="020F0502020204030204" pitchFamily="34" charset="0"/>
              </a:rPr>
              <a:t>La </a:t>
            </a:r>
            <a:r>
              <a:rPr lang="es-ES" sz="1800" dirty="0">
                <a:latin typeface="Calibri" panose="020F0502020204030204" pitchFamily="34" charset="0"/>
                <a:cs typeface="Calibri" panose="020F0502020204030204" pitchFamily="34" charset="0"/>
              </a:rPr>
              <a:t>cuarta validación de usuarios tiene como objetivo evidenciar la ejecución de los requisitos del sistema y de la interfaz, por lo tanto, se entrevistan a 4 personas </a:t>
            </a:r>
            <a:endParaRPr lang="es-CO"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008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 descr="Imagen que contiene Flecha"/>
          <p:cNvPicPr preferRelativeResize="0">
            <a:picLocks noGrp="1"/>
          </p:cNvPicPr>
          <p:nvPr>
            <p:ph type="body" idx="1"/>
          </p:nvPr>
        </p:nvPicPr>
        <p:blipFill rotWithShape="1">
          <a:blip r:embed="rId3">
            <a:alphaModFix/>
          </a:blip>
          <a:srcRect/>
          <a:stretch/>
        </p:blipFill>
        <p:spPr>
          <a:xfrm>
            <a:off x="0" y="-5479"/>
            <a:ext cx="12193522" cy="6858000"/>
          </a:xfrm>
          <a:prstGeom prst="rect">
            <a:avLst/>
          </a:prstGeom>
          <a:noFill/>
          <a:ln>
            <a:noFill/>
          </a:ln>
        </p:spPr>
      </p:pic>
      <p:sp>
        <p:nvSpPr>
          <p:cNvPr id="6" name="Google Shape;175;p3">
            <a:extLst>
              <a:ext uri="{FF2B5EF4-FFF2-40B4-BE49-F238E27FC236}">
                <a16:creationId xmlns:a16="http://schemas.microsoft.com/office/drawing/2014/main" id="{237EFB29-5BF6-429A-995C-9DE21738164E}"/>
              </a:ext>
            </a:extLst>
          </p:cNvPr>
          <p:cNvSpPr txBox="1">
            <a:spLocks noGrp="1"/>
          </p:cNvSpPr>
          <p:nvPr>
            <p:ph type="title"/>
          </p:nvPr>
        </p:nvSpPr>
        <p:spPr>
          <a:xfrm>
            <a:off x="4139619" y="397945"/>
            <a:ext cx="3912762" cy="64633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CO" sz="2400" dirty="0"/>
              <a:t>Validaciones</a:t>
            </a:r>
            <a:endParaRPr sz="2400" dirty="0"/>
          </a:p>
        </p:txBody>
      </p:sp>
      <p:pic>
        <p:nvPicPr>
          <p:cNvPr id="3" name="Imagen 2">
            <a:extLst>
              <a:ext uri="{FF2B5EF4-FFF2-40B4-BE49-F238E27FC236}">
                <a16:creationId xmlns:a16="http://schemas.microsoft.com/office/drawing/2014/main" id="{C4DF7D7F-25F6-4CD7-9833-D3AABCBE670F}"/>
              </a:ext>
            </a:extLst>
          </p:cNvPr>
          <p:cNvPicPr>
            <a:picLocks noChangeAspect="1"/>
          </p:cNvPicPr>
          <p:nvPr/>
        </p:nvPicPr>
        <p:blipFill>
          <a:blip r:embed="rId4"/>
          <a:stretch>
            <a:fillRect/>
          </a:stretch>
        </p:blipFill>
        <p:spPr>
          <a:xfrm>
            <a:off x="1800072" y="1068107"/>
            <a:ext cx="8591855" cy="4721785"/>
          </a:xfrm>
          <a:prstGeom prst="rect">
            <a:avLst/>
          </a:prstGeom>
        </p:spPr>
      </p:pic>
    </p:spTree>
    <p:extLst>
      <p:ext uri="{BB962C8B-B14F-4D97-AF65-F5344CB8AC3E}">
        <p14:creationId xmlns:p14="http://schemas.microsoft.com/office/powerpoint/2010/main" val="3203454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 descr="Imagen que contiene Flecha"/>
          <p:cNvPicPr preferRelativeResize="0">
            <a:picLocks noGrp="1"/>
          </p:cNvPicPr>
          <p:nvPr>
            <p:ph type="body" idx="1"/>
          </p:nvPr>
        </p:nvPicPr>
        <p:blipFill rotWithShape="1">
          <a:blip r:embed="rId3">
            <a:alphaModFix/>
          </a:blip>
          <a:srcRect/>
          <a:stretch/>
        </p:blipFill>
        <p:spPr>
          <a:xfrm>
            <a:off x="0" y="-5479"/>
            <a:ext cx="12193522" cy="6858000"/>
          </a:xfrm>
          <a:prstGeom prst="rect">
            <a:avLst/>
          </a:prstGeom>
          <a:noFill/>
          <a:ln>
            <a:noFill/>
          </a:ln>
        </p:spPr>
      </p:pic>
      <p:sp>
        <p:nvSpPr>
          <p:cNvPr id="6" name="Google Shape;175;p3">
            <a:extLst>
              <a:ext uri="{FF2B5EF4-FFF2-40B4-BE49-F238E27FC236}">
                <a16:creationId xmlns:a16="http://schemas.microsoft.com/office/drawing/2014/main" id="{237EFB29-5BF6-429A-995C-9DE21738164E}"/>
              </a:ext>
            </a:extLst>
          </p:cNvPr>
          <p:cNvSpPr txBox="1">
            <a:spLocks noGrp="1"/>
          </p:cNvSpPr>
          <p:nvPr>
            <p:ph type="title"/>
          </p:nvPr>
        </p:nvSpPr>
        <p:spPr>
          <a:xfrm>
            <a:off x="775434" y="377418"/>
            <a:ext cx="10173146" cy="871538"/>
          </a:xfrm>
          <a:prstGeom prst="rect">
            <a:avLst/>
          </a:prstGeom>
          <a:noFill/>
          <a:ln>
            <a:noFill/>
          </a:ln>
        </p:spPr>
        <p:txBody>
          <a:bodyPr spcFirstLastPara="1" wrap="square" lIns="91425" tIns="45700" rIns="91425" bIns="45700" anchor="ctr" anchorCtr="0">
            <a:normAutofit/>
          </a:bodyPr>
          <a:lstStyle/>
          <a:p>
            <a:pPr lvl="0" algn="ctr">
              <a:buSzPts val="4400"/>
            </a:pPr>
            <a:r>
              <a:rPr lang="es-CO" sz="2400" b="1" dirty="0"/>
              <a:t>Requerimientos</a:t>
            </a:r>
            <a:endParaRPr sz="2400" b="1" dirty="0"/>
          </a:p>
        </p:txBody>
      </p:sp>
      <p:sp>
        <p:nvSpPr>
          <p:cNvPr id="2" name="Rectángulo 1">
            <a:extLst>
              <a:ext uri="{FF2B5EF4-FFF2-40B4-BE49-F238E27FC236}">
                <a16:creationId xmlns:a16="http://schemas.microsoft.com/office/drawing/2014/main" id="{2B6F65ED-EB1E-4941-A3E0-F94B55606E7C}"/>
              </a:ext>
            </a:extLst>
          </p:cNvPr>
          <p:cNvSpPr/>
          <p:nvPr/>
        </p:nvSpPr>
        <p:spPr>
          <a:xfrm>
            <a:off x="1308295" y="1631853"/>
            <a:ext cx="9640285" cy="3373359"/>
          </a:xfrm>
          <a:prstGeom prst="rect">
            <a:avLst/>
          </a:prstGeom>
        </p:spPr>
        <p:txBody>
          <a:bodyPr wrap="square">
            <a:spAutoFit/>
          </a:bodyPr>
          <a:lstStyle/>
          <a:p>
            <a:pPr>
              <a:lnSpc>
                <a:spcPct val="150000"/>
              </a:lnSpc>
            </a:pPr>
            <a:r>
              <a:rPr lang="es-CO" sz="1800" dirty="0">
                <a:latin typeface="Calibri" panose="020F0502020204030204" pitchFamily="34" charset="0"/>
                <a:cs typeface="Calibri" panose="020F0502020204030204" pitchFamily="34" charset="0"/>
              </a:rPr>
              <a:t>En las técnicas de recolección de requerimientos se hizo una encuesta al usuario directo, teniendo como base el problema de que se apuntaban las citas de forma manual. Se tomaron los siguientes requisitos funcionales y no funcionales.</a:t>
            </a:r>
          </a:p>
          <a:p>
            <a:pPr>
              <a:lnSpc>
                <a:spcPct val="150000"/>
              </a:lnSpc>
            </a:pPr>
            <a:endParaRPr lang="es-CO" sz="1800" dirty="0">
              <a:latin typeface="Calibri" panose="020F0502020204030204" pitchFamily="34" charset="0"/>
              <a:cs typeface="Calibri" panose="020F0502020204030204" pitchFamily="34" charset="0"/>
            </a:endParaRPr>
          </a:p>
          <a:p>
            <a:pPr>
              <a:lnSpc>
                <a:spcPct val="150000"/>
              </a:lnSpc>
            </a:pPr>
            <a:r>
              <a:rPr lang="es-CO" sz="1800" b="1" dirty="0">
                <a:latin typeface="Calibri" panose="020F0502020204030204" pitchFamily="34" charset="0"/>
                <a:cs typeface="Calibri" panose="020F0502020204030204" pitchFamily="34" charset="0"/>
              </a:rPr>
              <a:t>Requisitos funcionales</a:t>
            </a:r>
            <a:r>
              <a:rPr lang="es-CO" sz="1800" dirty="0">
                <a:latin typeface="Calibri" panose="020F0502020204030204" pitchFamily="34" charset="0"/>
                <a:cs typeface="Calibri" panose="020F0502020204030204" pitchFamily="34" charset="0"/>
              </a:rPr>
              <a:t>: Iniciar sesión, Registro de empleados, Registro de clientes Registro de citas</a:t>
            </a:r>
          </a:p>
          <a:p>
            <a:pPr>
              <a:lnSpc>
                <a:spcPct val="150000"/>
              </a:lnSpc>
            </a:pPr>
            <a:r>
              <a:rPr lang="es-CO" sz="1800" b="1" dirty="0">
                <a:latin typeface="Calibri" panose="020F0502020204030204" pitchFamily="34" charset="0"/>
                <a:cs typeface="Calibri" panose="020F0502020204030204" pitchFamily="34" charset="0"/>
              </a:rPr>
              <a:t>Requisitos no funcionales</a:t>
            </a:r>
            <a:r>
              <a:rPr lang="es-CO" sz="1800" dirty="0">
                <a:latin typeface="Calibri" panose="020F0502020204030204" pitchFamily="34" charset="0"/>
                <a:cs typeface="Calibri" panose="020F0502020204030204" pitchFamily="34" charset="0"/>
              </a:rPr>
              <a:t>: Lenguaje de programación, paleta de colores, tiempo de respuesta al registrar datos, validaciones. </a:t>
            </a:r>
          </a:p>
          <a:p>
            <a:pPr>
              <a:lnSpc>
                <a:spcPct val="150000"/>
              </a:lnSpc>
            </a:pPr>
            <a:endParaRPr lang="es-CO"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887364"/>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1064</TotalTime>
  <Words>258</Words>
  <Application>Microsoft Office PowerPoint</Application>
  <PresentationFormat>Panorámica</PresentationFormat>
  <Paragraphs>27</Paragraphs>
  <Slides>15</Slides>
  <Notes>15</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15</vt:i4>
      </vt:variant>
    </vt:vector>
  </HeadingPairs>
  <TitlesOfParts>
    <vt:vector size="18" baseType="lpstr">
      <vt:lpstr>Calibri</vt:lpstr>
      <vt:lpstr>Arial</vt:lpstr>
      <vt:lpstr>Tema de Office</vt:lpstr>
      <vt:lpstr>Presentación de PowerPoint</vt:lpstr>
      <vt:lpstr>Técnico Profesional en Programación de Sistemas de Información  Facultad de Ingeniería.</vt:lpstr>
      <vt:lpstr>Presentación de PowerPoint</vt:lpstr>
      <vt:lpstr>Proyectos similares</vt:lpstr>
      <vt:lpstr>Cronograma</vt:lpstr>
      <vt:lpstr>Cronograma</vt:lpstr>
      <vt:lpstr>Validaciones</vt:lpstr>
      <vt:lpstr>Validaciones</vt:lpstr>
      <vt:lpstr>Requerimientos</vt:lpstr>
      <vt:lpstr>Requerimientos</vt:lpstr>
      <vt:lpstr>Diagrama de clases UML </vt:lpstr>
      <vt:lpstr>Presentación de PowerPoint</vt:lpstr>
      <vt:lpstr>Presentación de PowerPoint</vt:lpstr>
      <vt:lpstr>Bibliografía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Ana Milé MuñozClaros</dc:creator>
  <cp:lastModifiedBy>Personal</cp:lastModifiedBy>
  <cp:revision>61</cp:revision>
  <dcterms:created xsi:type="dcterms:W3CDTF">2022-09-05T15:33:11Z</dcterms:created>
  <dcterms:modified xsi:type="dcterms:W3CDTF">2023-12-02T12:18:39Z</dcterms:modified>
</cp:coreProperties>
</file>